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69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4" r:id="rId15"/>
    <p:sldId id="275" r:id="rId16"/>
    <p:sldId id="276" r:id="rId17"/>
    <p:sldId id="26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0EFB-1E29-44C0-B8C4-98C16773DB9D}" type="datetimeFigureOut">
              <a:rPr lang="it-IT" smtClean="0"/>
              <a:pPr/>
              <a:t>02/07/2023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4FF-51AB-4BB0-9A24-56D72CE7CF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4FF-51AB-4BB0-9A24-56D72CE7CF1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EE8-E81B-479E-97B0-CF4547280FA0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62CE-6F9D-42C9-AB8D-1261485A5BC7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7DC-D97F-4ECA-BDEF-CFF9A2E93908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A020-A895-4095-BD6C-3EFA913F56C2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44F-7F22-4B87-AD9E-195389829BBF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4E33-FB0E-404F-AE3B-1C5C8DF93187}" type="datetime1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F87C-40B7-4FFC-BF91-A4F5E1E94B72}" type="datetime1">
              <a:rPr lang="it-IT" smtClean="0"/>
              <a:t>02/07/2023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B237-F7B7-475D-9855-6ED9A9CD98B2}" type="datetime1">
              <a:rPr lang="it-IT" smtClean="0"/>
              <a:t>02/07/2023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2E85-20C9-4046-BD8B-D81B21B0259C}" type="datetime1">
              <a:rPr lang="it-IT" smtClean="0"/>
              <a:t>02/07/2023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9423-D73E-4A3E-B922-5A8A9BCA45DA}" type="datetime1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8131-3327-4548-9776-0B180C6C52D0}" type="datetime1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2E68-897E-4F47-B9EC-0A712CB2F894}" type="datetime1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43808" y="136525"/>
            <a:ext cx="4176464" cy="412155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Presentazione del libro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70EE-1AF0-4A11-A407-0EF285A86ED0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2C91D4E-FB46-64CB-835A-84C7754F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84976" cy="55196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0E01-30C6-4806-939D-829D5D0E3930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69269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6. La preadolescenza, età di grandi cambiamenti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3379816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Dalla famiglia verso nuove forme di socializzazione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264649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Ristrutturazione dell’identità corporea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1936361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Riconoscere la specificità dei preadolescenti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7265ACEB-D7AA-4FF0-4765-A923D828D02F}"/>
              </a:ext>
            </a:extLst>
          </p:cNvPr>
          <p:cNvSpPr/>
          <p:nvPr/>
        </p:nvSpPr>
        <p:spPr>
          <a:xfrm>
            <a:off x="179512" y="411998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L’amico del cuore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45E4F74-090F-ACD4-4DCF-CE6B69811591}"/>
              </a:ext>
            </a:extLst>
          </p:cNvPr>
          <p:cNvSpPr/>
          <p:nvPr/>
        </p:nvSpPr>
        <p:spPr>
          <a:xfrm>
            <a:off x="179512" y="4826697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La banda, il club e la compagnia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5E2D2E6-91A9-3CCB-7EED-042C11150B66}"/>
              </a:ext>
            </a:extLst>
          </p:cNvPr>
          <p:cNvSpPr/>
          <p:nvPr/>
        </p:nvSpPr>
        <p:spPr>
          <a:xfrm>
            <a:off x="185232" y="5533405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La costruzione dell’identità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000E5F-E7BC-076C-A364-276546AB1F10}"/>
              </a:ext>
            </a:extLst>
          </p:cNvPr>
          <p:cNvSpPr txBox="1"/>
          <p:nvPr/>
        </p:nvSpPr>
        <p:spPr>
          <a:xfrm>
            <a:off x="5004048" y="1220516"/>
            <a:ext cx="3816424" cy="14773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Tanto i genitori, quanto i docenti, devono conoscere ed accompagnare le grandi trasformazioni che avvengono nel corpo e nella mente dei  preadolescenti.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AA4F6A1-60CA-5240-4978-9239F85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6697"/>
            <a:ext cx="3816424" cy="356967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C3D0-5F59-41C3-8E6E-EA851A6F5E34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7. Vivere con i preadolescenti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61240" y="453037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Tra contenimento e protezione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58380" y="386154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relazione educativa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68096" y="319271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crisi relazionale con gli adulti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457959F-928E-709C-570E-AB382F92420E}"/>
              </a:ext>
            </a:extLst>
          </p:cNvPr>
          <p:cNvSpPr/>
          <p:nvPr/>
        </p:nvSpPr>
        <p:spPr>
          <a:xfrm>
            <a:off x="168096" y="251465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«Maneggiare» con cura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669AD1A-A7BD-5798-3B9D-926ED96FC8FD}"/>
              </a:ext>
            </a:extLst>
          </p:cNvPr>
          <p:cNvSpPr/>
          <p:nvPr/>
        </p:nvSpPr>
        <p:spPr>
          <a:xfrm>
            <a:off x="168096" y="520844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Lettera di un preadolescente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23D946-8E8C-BAEE-8ED4-9EF066790F85}"/>
              </a:ext>
            </a:extLst>
          </p:cNvPr>
          <p:cNvSpPr txBox="1"/>
          <p:nvPr/>
        </p:nvSpPr>
        <p:spPr>
          <a:xfrm>
            <a:off x="4808134" y="1802413"/>
            <a:ext cx="4084346" cy="14773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Vivere con i preadolescenti fa sperimentare la loro difficoltà di crescere, ma anche la grande bellezza e responsabilità di accompagnarli verso la vita adulta.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B5856D-5B1E-C079-1C94-44AC4A65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34" y="3866239"/>
            <a:ext cx="4084346" cy="208304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5" grpId="0" animBg="1"/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41AD-ED04-41AA-A55F-7AD622175A4E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9512" y="181864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1" dirty="0">
              <a:solidFill>
                <a:srgbClr val="FFFF00"/>
              </a:solidFill>
            </a:endParaRPr>
          </a:p>
          <a:p>
            <a:r>
              <a:rPr lang="it-IT" sz="1600" b="1" dirty="0">
                <a:solidFill>
                  <a:srgbClr val="FFFF00"/>
                </a:solidFill>
              </a:rPr>
              <a:t>La crisi della famiglia fondata sul matrimonio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390512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I giovani e la fede: la prima generazione incredula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3203976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frattura tra generazioni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2501897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Figli di genitori separati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8. Famiglia, Chiesa e Scuola. Tra passato, presente e futuro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00F69C2-A927-FF43-2C31-08C6F983D981}"/>
              </a:ext>
            </a:extLst>
          </p:cNvPr>
          <p:cNvSpPr/>
          <p:nvPr/>
        </p:nvSpPr>
        <p:spPr>
          <a:xfrm>
            <a:off x="179512" y="46268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scuola, un cantiere aperto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58691B9-BF6A-B302-FF29-727D997E451D}"/>
              </a:ext>
            </a:extLst>
          </p:cNvPr>
          <p:cNvSpPr/>
          <p:nvPr/>
        </p:nvSpPr>
        <p:spPr>
          <a:xfrm>
            <a:off x="179512" y="53074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Didattica tradizionale e innovazione digitale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9B20FF8-AA30-D16E-B21C-80871FF3105C}"/>
              </a:ext>
            </a:extLst>
          </p:cNvPr>
          <p:cNvSpPr/>
          <p:nvPr/>
        </p:nvSpPr>
        <p:spPr>
          <a:xfrm>
            <a:off x="179512" y="597145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Il ruolo educativo della scuola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1D9671-0C3F-3B1F-B556-C90D740DC463}"/>
              </a:ext>
            </a:extLst>
          </p:cNvPr>
          <p:cNvSpPr txBox="1"/>
          <p:nvPr/>
        </p:nvSpPr>
        <p:spPr>
          <a:xfrm>
            <a:off x="4860032" y="1767309"/>
            <a:ext cx="4104456" cy="230832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Nonostante la crisi delle tre storiche istituzioni educative bisogna affermare che la loro missione educativa non è venuta meno. C’è tanto bisogno di collaborazione più stretta e di aggiornare tante pratiche operative, senza paura e con fiducia, nell’affrontare i cambiamenti di epoca che stiamo vivendo.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1053481-C57C-3A7F-E535-A7161035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60" y="4152853"/>
            <a:ext cx="3384376" cy="220349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58A-7EDA-4BCE-84DE-046B90498A33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85240" y="2199152"/>
            <a:ext cx="46805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1" dirty="0">
              <a:solidFill>
                <a:srgbClr val="FFFF00"/>
              </a:solidFill>
            </a:endParaRPr>
          </a:p>
          <a:p>
            <a:r>
              <a:rPr lang="it-IT" sz="1600" b="1" dirty="0">
                <a:solidFill>
                  <a:srgbClr val="FFFF00"/>
                </a:solidFill>
              </a:rPr>
              <a:t>Come intercettare i bisogni dei preadolescenti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43508" y="5057401"/>
            <a:ext cx="47165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1" dirty="0">
              <a:solidFill>
                <a:srgbClr val="FFFF00"/>
              </a:solidFill>
            </a:endParaRPr>
          </a:p>
          <a:p>
            <a:r>
              <a:rPr lang="it-IT" sz="1600" b="1" dirty="0">
                <a:solidFill>
                  <a:srgbClr val="FFFF00"/>
                </a:solidFill>
              </a:rPr>
              <a:t>Forme di contrasto delle povertà educative minorili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43508" y="3758452"/>
            <a:ext cx="46902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formazione integrale dei preadolescenti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9. L’alleanza educativa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1D9671-0C3F-3B1F-B556-C90D740DC463}"/>
              </a:ext>
            </a:extLst>
          </p:cNvPr>
          <p:cNvSpPr txBox="1"/>
          <p:nvPr/>
        </p:nvSpPr>
        <p:spPr>
          <a:xfrm>
            <a:off x="4997168" y="1269773"/>
            <a:ext cx="3888432" cy="206210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La scuola da sola non può svolgere pienamente il proprio ruolo educativo. Scuola, famiglia, parrocchia e altre agenzie del territorio, devono essere alleati. 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L’azione educativa scatta solamente quando gli adulti sono attenti ai ragazzi e dagli stessi sono  riconosciuti e stimati nel loro ruolo formativo capace di intrecciare relazioni.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8E98AD-666F-4E10-41F8-ECDCB8EE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68" y="3429000"/>
            <a:ext cx="3888432" cy="296549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73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359C-1DB2-488B-9C68-201B5021665C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43508" y="1821792"/>
            <a:ext cx="45725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b="1" dirty="0">
              <a:solidFill>
                <a:srgbClr val="FFFF00"/>
              </a:solidFill>
            </a:endParaRPr>
          </a:p>
          <a:p>
            <a:r>
              <a:rPr lang="it-IT" sz="1600" b="1" dirty="0">
                <a:solidFill>
                  <a:srgbClr val="FFFF00"/>
                </a:solidFill>
              </a:rPr>
              <a:t>Le caratteristiche della scuola inclusiva e di qualità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927959"/>
            <a:ext cx="45365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scuola che vorrei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43508" y="3499569"/>
            <a:ext cx="45725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scuola, luogo speciale di integrazione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10. La scuola inclusiva e di qualità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1D9671-0C3F-3B1F-B556-C90D740DC463}"/>
              </a:ext>
            </a:extLst>
          </p:cNvPr>
          <p:cNvSpPr txBox="1"/>
          <p:nvPr/>
        </p:nvSpPr>
        <p:spPr>
          <a:xfrm>
            <a:off x="4932040" y="1479277"/>
            <a:ext cx="3936408" cy="175432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valore e la qualità di una scuola si misura  dalla capacità di non lasciare indietro nessuno dei suoi allievi. L’integrazione di tutti gli alunni è un grande vantaggio anche per le famiglie e la società.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82F5349-CACA-66A8-CED8-D60832209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73" y="3350887"/>
            <a:ext cx="3936407" cy="289972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58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46A5-C7B9-4181-8B87-0A73E4AA0399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6668" y="260611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Lo smartphone sempre a portata di mano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522920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Consigli utili per i giovanissimi iperconnessi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6668" y="4377593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Il cyberbullismo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7812" y="3491856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La vita dei ragazzi online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11. La scuola e gli internauti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1D9671-0C3F-3B1F-B556-C90D740DC463}"/>
              </a:ext>
            </a:extLst>
          </p:cNvPr>
          <p:cNvSpPr txBox="1"/>
          <p:nvPr/>
        </p:nvSpPr>
        <p:spPr>
          <a:xfrm>
            <a:off x="4758295" y="1285256"/>
            <a:ext cx="4104456" cy="20313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La scuola deve prendere atto che la trasmissione dei saperi oggi avviene soprattutto in modo orizzontale e non solo in modo verticale, come nel passato. Educare all’uso dei nuovi strumenti tecnologici e il loro utilizzo nella didattica sono la soluzione migliore.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2E972B4-6521-2798-86E9-569BEAB5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18764"/>
            <a:ext cx="4113859" cy="27375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96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2A48-E018-4E9B-A7F8-23C3541092DC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9512" y="2228941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Riflessioni sulla didattica a distanza (DAD)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486916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Messaggio agli studenti dal COVID-19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3989087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Saper trasformare la crisi in opportunità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310901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FF00"/>
                </a:solidFill>
              </a:rPr>
              <a:t>Aspetti positivi e criticità della DAD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8. La Scuola al tempo del COVID-19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1D9671-0C3F-3B1F-B556-C90D740DC463}"/>
              </a:ext>
            </a:extLst>
          </p:cNvPr>
          <p:cNvSpPr txBox="1"/>
          <p:nvPr/>
        </p:nvSpPr>
        <p:spPr>
          <a:xfrm>
            <a:off x="4748400" y="1215916"/>
            <a:ext cx="4104456" cy="230832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scuola deve saper cogliere l’enorme opportunità offerta dalla terribile esperienza pandemica e ricordare sempre che, anche quando si usano gli strumenti più evoluti e sofisticati, la funzione di chi insegna è insostituibile perché, come scriveva Einstein: «</a:t>
            </a:r>
            <a:r>
              <a:rPr lang="it-IT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giorno le macchine riusciranno a risolvere tutti i problemi, ma mai nessuna di esse potrà porne uno».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415B33A-3B87-6A50-57FE-2E4A367B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0" y="3615109"/>
            <a:ext cx="4104456" cy="283437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11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454-469E-4B8A-828B-013F96A93C55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51519" y="620688"/>
            <a:ext cx="857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Questo è solo un assaggio, il resto lo trovate nel libro.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55876" y="554608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FINE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DCBF9E-B490-CF66-ED5C-CBD069D50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58854"/>
            <a:ext cx="5832648" cy="39402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39108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00B050"/>
                </a:solidFill>
              </a:rPr>
              <a:t>Contribuire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a tenere accesi i riflettori sul nostro sistema scolastico che, nonostante le tante riforme del passato, risente ancora di forti criticità.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183A-2F73-4794-83D3-FEB83ACB178C}" type="datetime1">
              <a:rPr lang="it-IT" smtClean="0"/>
              <a:t>02/07/2023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Primo obiettivo: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75A82A0-AEF7-9309-24CB-A75F2F60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22" y="3743495"/>
            <a:ext cx="4571788" cy="25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277753"/>
            <a:ext cx="880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00B050"/>
                </a:solidFill>
              </a:rPr>
              <a:t>Riscoprire</a:t>
            </a:r>
            <a:r>
              <a:rPr lang="it-IT" sz="3600" dirty="0"/>
              <a:t> la figura di don Milani e il suo rivoluzionario metodo didattico, per illuminare tanti docenti nel loro modo di fare scuola, di prendersi cura di ciascuno e non lasciare indietro nessuno. 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8FE2-57E4-43B3-9CC2-FD4262198CDB}" type="datetime1">
              <a:rPr lang="it-IT" smtClean="0"/>
              <a:t>02/07/2023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Secondo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588386" y="-76745"/>
            <a:ext cx="83992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pPr algn="ctr"/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2922C2-2875-1A11-A762-EF1C9EC7F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69" y="4087618"/>
            <a:ext cx="3673062" cy="244870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9856" y="129144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rgbClr val="00B050"/>
                </a:solidFill>
              </a:rPr>
              <a:t>Stimolare</a:t>
            </a:r>
            <a:r>
              <a:rPr lang="it-IT" sz="3600" dirty="0"/>
              <a:t> l’impegno di tutti i soggetti che operano nella scuola e nel territorio a migliorare la rete educativa e la qualità dei servizi offerti agli studenti.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21F6-F3A8-421D-99D5-4340F1DF621A}" type="datetime1">
              <a:rPr lang="it-IT" smtClean="0"/>
              <a:t>02/07/2023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Terzo obiettivo: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D5299-213A-95E4-4495-21BF6234E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16" y="3599769"/>
            <a:ext cx="5312568" cy="297503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04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1.  Don Milani e la Scuola di Barbiana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1506551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L’I care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4324500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parola</a:t>
            </a:r>
            <a:endParaRPr lang="it-IT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3641813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contatto con il reale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2924944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L’ambiente motivante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2223347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L’affetto</a:t>
            </a:r>
            <a:endParaRPr lang="it-IT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91D77D40-D969-C8F8-4EFA-1AF52A653149}"/>
              </a:ext>
            </a:extLst>
          </p:cNvPr>
          <p:cNvSpPr/>
          <p:nvPr/>
        </p:nvSpPr>
        <p:spPr>
          <a:xfrm>
            <a:off x="179512" y="5006681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L’inventiva didattica</a:t>
            </a:r>
            <a:endParaRPr lang="it-IT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C14EA08-4754-2DC1-F2FF-D133B7634CE0}"/>
              </a:ext>
            </a:extLst>
          </p:cNvPr>
          <p:cNvSpPr/>
          <p:nvPr/>
        </p:nvSpPr>
        <p:spPr>
          <a:xfrm>
            <a:off x="179512" y="5688862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riconoscimento e la valorizzazione</a:t>
            </a:r>
            <a:endParaRPr lang="it-IT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4634824" y="1715727"/>
            <a:ext cx="4248472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ricorrenza del primo centenario della nascita di don Lorenzo Milani (2023) può rappresentare un forte stimolo a migliorare l’azione pedagogico-didattica dei docenti.</a:t>
            </a:r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FAB42DD-768A-6A4F-9B02-DF905587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1564"/>
            <a:ext cx="4248472" cy="30176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A139-15C1-4611-A733-3C236D88F037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9592" y="6926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Capitolo 2. Sintesi delle riforme scolastiche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179512" y="19086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</a:rPr>
              <a:t>La scuola italiana come la tela di Penelope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260130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Dalla legge Casati ai giorni nostri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A5CA3C2-06ED-B741-E8D6-29F1161B2CBC}"/>
              </a:ext>
            </a:extLst>
          </p:cNvPr>
          <p:cNvSpPr/>
          <p:nvPr/>
        </p:nvSpPr>
        <p:spPr>
          <a:xfrm>
            <a:off x="179512" y="329400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Criticità strutturali e strumentali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4B9F93B-017B-3296-AD9B-ABDAB684D91E}"/>
              </a:ext>
            </a:extLst>
          </p:cNvPr>
          <p:cNvSpPr/>
          <p:nvPr/>
        </p:nvSpPr>
        <p:spPr>
          <a:xfrm>
            <a:off x="179512" y="4008223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Criticità organizzative e ricadute sociali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983BA4EB-CEA3-4348-0E4C-0D407FA2A886}"/>
              </a:ext>
            </a:extLst>
          </p:cNvPr>
          <p:cNvSpPr/>
          <p:nvPr/>
        </p:nvSpPr>
        <p:spPr>
          <a:xfrm>
            <a:off x="179512" y="471441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Criticità pedagogiche e didattiche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CA6FAE-6C09-0946-03BC-A91A1D3E30A9}"/>
              </a:ext>
            </a:extLst>
          </p:cNvPr>
          <p:cNvSpPr txBox="1"/>
          <p:nvPr/>
        </p:nvSpPr>
        <p:spPr>
          <a:xfrm>
            <a:off x="4770824" y="1504258"/>
            <a:ext cx="4052532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tante riforme nella scuola non hanno contribuito a risolvere le forti criticità ancora presenti sia a livello strutturale sia a livello organizzativo e didattico.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ADC70FE-4F6E-6B17-457A-810032D6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24" y="3029838"/>
            <a:ext cx="4052532" cy="25328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C555-5CDC-4491-B854-BAF19AD01008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3. Docenti e dirigenti scolastici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2312008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Prima tipologia: amiconi e poco autorevoli	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4560229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Terza tipologia: stimati e autorevoli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79512" y="3429000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Seconda tipologia: insicuri e autoritari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599D76-9C7D-4A47-22DE-5F1B97FC0F5D}"/>
              </a:ext>
            </a:extLst>
          </p:cNvPr>
          <p:cNvSpPr txBox="1"/>
          <p:nvPr/>
        </p:nvSpPr>
        <p:spPr>
          <a:xfrm>
            <a:off x="5220072" y="1985639"/>
            <a:ext cx="3466728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differenza tra una scuola che funziona bene e una così così, dipende principalmente dai docenti e dal dirigente che la guida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FC3846-68ED-4C72-1850-E62857D1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0" y="3378186"/>
            <a:ext cx="3466728" cy="201622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1DC3-750A-423D-A3DE-F3A48BBF739B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615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4. Genitori che «remano contro»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69248" y="2669551"/>
            <a:ext cx="47627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«Di mio figlio non voglio sapere niente»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26753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La preziosa alleanza insegnanti-genitori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432989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«Mia figlia meritava un voto più alto»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3598440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mamma che difende il figlio fannullone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062543-81F9-A368-3500-A1514664FAFA}"/>
              </a:ext>
            </a:extLst>
          </p:cNvPr>
          <p:cNvSpPr txBox="1"/>
          <p:nvPr/>
        </p:nvSpPr>
        <p:spPr>
          <a:xfrm>
            <a:off x="5076056" y="2204864"/>
            <a:ext cx="3610744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 volta i docenti dovevano «combattere» con gli alunni, oggi devono farlo anche con i genitori sempre pronti sul piede di guerra.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C9FE0B-61C0-EA09-66D1-9DB96AED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24463"/>
            <a:ext cx="3643851" cy="242481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La scuola terra di missione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4BD8-1FEB-4841-B43F-E900FF817BBF}" type="datetime1">
              <a:rPr lang="it-IT" smtClean="0"/>
              <a:t>02/07/2023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5. Dagli alunni c’è sempre da imparare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2942605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mio professore-amico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L’alunno-artista non compreso dai professori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049898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«La macchina del professore non si tocca»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86D6A0-5CDA-6139-617B-BFA34936F456}"/>
              </a:ext>
            </a:extLst>
          </p:cNvPr>
          <p:cNvSpPr txBox="1"/>
          <p:nvPr/>
        </p:nvSpPr>
        <p:spPr>
          <a:xfrm>
            <a:off x="5330800" y="1908612"/>
            <a:ext cx="3610744" cy="175432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L’arte di 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nsegnare comincia con la conoscenza degli alunni, in modo particolare nel periodo della preadolescenza. È bene ricordare che ogni alunno è una persona: unica, preziosa e irripetibile!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1D4DB-F804-6726-FFAE-3B03CC19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2" y="3872612"/>
            <a:ext cx="3583352" cy="238455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1110</Words>
  <Application>Microsoft Office PowerPoint</Application>
  <PresentationFormat>Presentazione su schermo (4:3)</PresentationFormat>
  <Paragraphs>151</Paragraphs>
  <Slides>17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di Office</vt:lpstr>
      <vt:lpstr>Presentazione del libro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FRANCESCO CANNIZZARO</cp:lastModifiedBy>
  <cp:revision>66</cp:revision>
  <dcterms:created xsi:type="dcterms:W3CDTF">2022-10-09T12:05:23Z</dcterms:created>
  <dcterms:modified xsi:type="dcterms:W3CDTF">2023-07-02T16:56:19Z</dcterms:modified>
</cp:coreProperties>
</file>